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Default Extension="gif" ContentType="image/gif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7.xml" ContentType="application/vnd.openxmlformats-officedocument.presentationml.slide+xml"/>
  <Override PartName="/ppt/slides/slide1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mc:PreserveAttributes="mv:*" mc:Ignorable="mv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y="68580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slides/slide10.xml" Type="http://schemas.openxmlformats.org/officeDocument/2006/relationships/slide" Id="rId15"/><Relationship Target="slides/slide9.xml" Type="http://schemas.openxmlformats.org/officeDocument/2006/relationships/slide" Id="rId14"/><Relationship Target="presProps.xml" Type="http://schemas.openxmlformats.org/officeDocument/2006/relationships/presProps" Id="rId2"/><Relationship Target="slides/slide7.xml" Type="http://schemas.openxmlformats.org/officeDocument/2006/relationships/slide" Id="rId12"/><Relationship Target="theme/theme1.xml" Type="http://schemas.openxmlformats.org/officeDocument/2006/relationships/theme" Id="rId1"/><Relationship Target="slides/slide8.xml" Type="http://schemas.openxmlformats.org/officeDocument/2006/relationships/slide" Id="rId13"/><Relationship Target="slideMasters/slideMaster1.xml" Type="http://schemas.openxmlformats.org/officeDocument/2006/relationships/slideMaster" Id="rId4"/><Relationship Target="slides/slide5.xml" Type="http://schemas.openxmlformats.org/officeDocument/2006/relationships/slide" Id="rId10"/><Relationship Target="tableStyles.xml" Type="http://schemas.openxmlformats.org/officeDocument/2006/relationships/tableStyles" Id="rId3"/><Relationship Target="slides/slide6.xml" Type="http://schemas.openxmlformats.org/officeDocument/2006/relationships/slide" Id="rId11"/><Relationship Target="slides/slide4.xml" Type="http://schemas.openxmlformats.org/officeDocument/2006/relationships/slide" Id="rId9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2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3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0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9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2" name="Shape 4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3" name="Shape 43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44" name="Shape 4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01" name="Shape 10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2" name="Shape 102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03" name="Shape 10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8" name="Shape 4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9" name="Shape 49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50" name="Shape 5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4" name="Shape 5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5" name="Shape 55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56" name="Shape 5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1" name="Shape 6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2" name="Shape 62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63" name="Shape 6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8" name="Shape 6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9" name="Shape 69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70" name="Shape 7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4" name="Shape 7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5" name="Shape 75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76" name="Shape 7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1" name="Shape 8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2" name="Shape 82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83" name="Shape 8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8" name="Shape 8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9" name="Shape 89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90" name="Shape 9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4" name="Shape 9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5" name="Shape 95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96" name="Shape 9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" type="title">
  <p:cSld name="title">
    <p:spTree>
      <p:nvGrpSpPr>
        <p:cNvPr id="7" name="Shape 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" name="Shape 8"/>
          <p:cNvSpPr/>
          <p:nvPr/>
        </p:nvSpPr>
        <p:spPr>
          <a:xfrm rot="10800000" flipH="1">
            <a:off y="3979800" x="0"/>
            <a:ext cy="2878199" cx="9144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9" name="Shape 9"/>
          <p:cNvSpPr/>
          <p:nvPr/>
        </p:nvSpPr>
        <p:spPr>
          <a:xfrm>
            <a:off y="3190900" x="0"/>
            <a:ext cy="790108" cx="4617372"/>
          </a:xfrm>
          <a:custGeom>
            <a:pathLst>
              <a:path w="4617373" extrusionOk="0" h="1108924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10" name="Shape 10"/>
          <p:cNvSpPr/>
          <p:nvPr/>
        </p:nvSpPr>
        <p:spPr>
          <a:xfrm rot="10800000" flipH="1">
            <a:off y="3980458" x="0"/>
            <a:ext cy="759612" cx="4617372"/>
          </a:xfrm>
          <a:custGeom>
            <a:pathLst>
              <a:path w="4617373" extrusionOk="0" h="1108924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11" name="Shape 11"/>
          <p:cNvSpPr txBox="1"/>
          <p:nvPr>
            <p:ph type="ctrTitle"/>
          </p:nvPr>
        </p:nvSpPr>
        <p:spPr>
          <a:xfrm>
            <a:off y="2329190" x="685800"/>
            <a:ext cy="1650599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ctr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trike="noStrike" u="none" b="0" cap="none" baseline="0" sz="4800" i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algn="ctr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trike="noStrike" u="none" b="0" cap="none" baseline="0" sz="4800" i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algn="ctr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trike="noStrike" u="none" b="0" cap="none" baseline="0" sz="4800" i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algn="ctr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trike="noStrike" u="none" b="0" cap="none" baseline="0" sz="4800" i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algn="ctr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trike="noStrike" u="none" b="0" cap="none" baseline="0" sz="4800" i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algn="ctr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trike="noStrike" u="none" b="0" cap="none" baseline="0" sz="4800" i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algn="ctr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trike="noStrike" u="none" b="0" cap="none" baseline="0" sz="4800" i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algn="ctr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trike="noStrike" u="none" b="0" cap="none" baseline="0" sz="4800" i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algn="ctr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trike="noStrike" u="none" b="0" cap="none" baseline="0" sz="4800" i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12" name="Shape 12"/>
          <p:cNvSpPr txBox="1"/>
          <p:nvPr>
            <p:ph idx="1" type="subTitle"/>
          </p:nvPr>
        </p:nvSpPr>
        <p:spPr>
          <a:xfrm>
            <a:off y="4124476" x="685800"/>
            <a:ext cy="888899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indent="152400" mar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strike="noStrike" u="none" b="0" cap="none" baseline="0" sz="2400" i="1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algn="ctr" rtl="0" indent="152400" mar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strike="noStrike" u="none" b="0" cap="none" baseline="0" sz="2400" i="1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algn="ctr" rtl="0" indent="152400" mar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strike="noStrike" u="none" b="0" cap="none" baseline="0" sz="2400" i="1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algn="ctr" rtl="0" indent="152400" mar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strike="noStrike" u="none" b="0" cap="none" baseline="0" sz="2400" i="1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algn="ctr" rtl="0" indent="152400" mar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strike="noStrike" u="none" b="0" cap="none" baseline="0" sz="2400" i="1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algn="ctr" rtl="0" indent="152400" mar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strike="noStrike" u="none" b="0" cap="none" baseline="0" sz="2400" i="1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algn="ctr" rtl="0" indent="152400" mar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strike="noStrike" u="none" b="0" cap="none" baseline="0" sz="2400" i="1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algn="ctr" rtl="0" indent="152400" mar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strike="noStrike" u="none" b="0" cap="none" baseline="0" sz="2400" i="1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algn="ctr" rtl="0" indent="152400" mar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strike="noStrike" u="none" b="0" cap="none" baseline="0" sz="2400" i="1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x" type="tx">
  <p:cSld name="tx">
    <p:spTree>
      <p:nvGrpSpPr>
        <p:cNvPr id="13" name="Shape 1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" name="Shape 14"/>
          <p:cNvSpPr/>
          <p:nvPr/>
        </p:nvSpPr>
        <p:spPr>
          <a:xfrm rot="10800000" flipH="1">
            <a:off y="1550999" x="0"/>
            <a:ext cy="5307000" cx="9144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15" name="Shape 15"/>
          <p:cNvSpPr/>
          <p:nvPr/>
        </p:nvSpPr>
        <p:spPr>
          <a:xfrm flipH="1">
            <a:off y="761799" x="4526627"/>
            <a:ext cy="790108" cx="4617372"/>
          </a:xfrm>
          <a:custGeom>
            <a:pathLst>
              <a:path w="4617373" extrusionOk="0" h="1108924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16" name="Shape 16"/>
          <p:cNvSpPr/>
          <p:nvPr/>
        </p:nvSpPr>
        <p:spPr>
          <a:xfrm rot="10800000">
            <a:off y="1551358" x="4526627"/>
            <a:ext cy="759612" cx="4617372"/>
          </a:xfrm>
          <a:custGeom>
            <a:pathLst>
              <a:path w="4617373" extrusionOk="0" h="1108924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17" name="Shape 17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l" rtl="0">
              <a:spcBef>
                <a:spcPts val="0"/>
              </a:spcBef>
              <a:buSzPct val="100000"/>
              <a:buFont typeface="Georgia"/>
              <a:buNone/>
              <a:defRPr b="0"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algn="l" rtl="0">
              <a:spcBef>
                <a:spcPts val="0"/>
              </a:spcBef>
              <a:buSzPct val="100000"/>
              <a:buFont typeface="Georgia"/>
              <a:buNone/>
              <a:defRPr b="0"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algn="l" rtl="0">
              <a:spcBef>
                <a:spcPts val="0"/>
              </a:spcBef>
              <a:buSzPct val="100000"/>
              <a:buFont typeface="Georgia"/>
              <a:buNone/>
              <a:defRPr b="0"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algn="l" rtl="0">
              <a:spcBef>
                <a:spcPts val="0"/>
              </a:spcBef>
              <a:buSzPct val="100000"/>
              <a:buFont typeface="Georgia"/>
              <a:buNone/>
              <a:defRPr b="0"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algn="l" rtl="0">
              <a:spcBef>
                <a:spcPts val="0"/>
              </a:spcBef>
              <a:buSzPct val="100000"/>
              <a:buFont typeface="Georgia"/>
              <a:buNone/>
              <a:defRPr b="0"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algn="l" rtl="0">
              <a:spcBef>
                <a:spcPts val="0"/>
              </a:spcBef>
              <a:buSzPct val="100000"/>
              <a:buFont typeface="Georgia"/>
              <a:buNone/>
              <a:defRPr b="0"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algn="l" rtl="0">
              <a:spcBef>
                <a:spcPts val="0"/>
              </a:spcBef>
              <a:buSzPct val="100000"/>
              <a:buFont typeface="Georgia"/>
              <a:buNone/>
              <a:defRPr b="0"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algn="l" rtl="0">
              <a:spcBef>
                <a:spcPts val="0"/>
              </a:spcBef>
              <a:buSzPct val="100000"/>
              <a:buFont typeface="Georgia"/>
              <a:buNone/>
              <a:defRPr b="0"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algn="l" rtl="0">
              <a:spcBef>
                <a:spcPts val="0"/>
              </a:spcBef>
              <a:buSzPct val="100000"/>
              <a:buFont typeface="Georgia"/>
              <a:buNone/>
              <a:defRPr b="0"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woColTx" type="twoColTx">
  <p:cSld name="twoColTx">
    <p:spTree>
      <p:nvGrpSpPr>
        <p:cNvPr id="19" name="Shape 1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0" name="Shape 20"/>
          <p:cNvSpPr/>
          <p:nvPr/>
        </p:nvSpPr>
        <p:spPr>
          <a:xfrm rot="10800000" flipH="1">
            <a:off y="1550999" x="0"/>
            <a:ext cy="5307000" cx="9144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21" name="Shape 21"/>
          <p:cNvSpPr/>
          <p:nvPr/>
        </p:nvSpPr>
        <p:spPr>
          <a:xfrm rot="10800000">
            <a:off y="1551358" x="4526627"/>
            <a:ext cy="759612" cx="4617372"/>
          </a:xfrm>
          <a:custGeom>
            <a:pathLst>
              <a:path w="4617373" extrusionOk="0" h="1108924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22" name="Shape 22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l" rtl="0">
              <a:spcBef>
                <a:spcPts val="0"/>
              </a:spcBef>
              <a:buSzPct val="100000"/>
              <a:buFont typeface="Georgia"/>
              <a:buNone/>
              <a:defRPr b="0"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algn="l" rtl="0">
              <a:spcBef>
                <a:spcPts val="0"/>
              </a:spcBef>
              <a:buSzPct val="100000"/>
              <a:buFont typeface="Georgia"/>
              <a:buNone/>
              <a:defRPr b="0"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algn="l" rtl="0">
              <a:spcBef>
                <a:spcPts val="0"/>
              </a:spcBef>
              <a:buSzPct val="100000"/>
              <a:buFont typeface="Georgia"/>
              <a:buNone/>
              <a:defRPr b="0"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algn="l" rtl="0">
              <a:spcBef>
                <a:spcPts val="0"/>
              </a:spcBef>
              <a:buSzPct val="100000"/>
              <a:buFont typeface="Georgia"/>
              <a:buNone/>
              <a:defRPr b="0"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algn="l" rtl="0">
              <a:spcBef>
                <a:spcPts val="0"/>
              </a:spcBef>
              <a:buSzPct val="100000"/>
              <a:buFont typeface="Georgia"/>
              <a:buNone/>
              <a:defRPr b="0"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algn="l" rtl="0">
              <a:spcBef>
                <a:spcPts val="0"/>
              </a:spcBef>
              <a:buSzPct val="100000"/>
              <a:buFont typeface="Georgia"/>
              <a:buNone/>
              <a:defRPr b="0"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algn="l" rtl="0">
              <a:spcBef>
                <a:spcPts val="0"/>
              </a:spcBef>
              <a:buSzPct val="100000"/>
              <a:buFont typeface="Georgia"/>
              <a:buNone/>
              <a:defRPr b="0"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algn="l" rtl="0">
              <a:spcBef>
                <a:spcPts val="0"/>
              </a:spcBef>
              <a:buSzPct val="100000"/>
              <a:buFont typeface="Georgia"/>
              <a:buNone/>
              <a:defRPr b="0"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algn="l" rtl="0">
              <a:spcBef>
                <a:spcPts val="0"/>
              </a:spcBef>
              <a:buSzPct val="100000"/>
              <a:buFont typeface="Georgia"/>
              <a:buNone/>
              <a:defRPr b="0"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23" name="Shape 23"/>
          <p:cNvSpPr txBox="1"/>
          <p:nvPr>
            <p:ph idx="1" type="body"/>
          </p:nvPr>
        </p:nvSpPr>
        <p:spPr>
          <a:xfrm>
            <a:off y="1600200" x="457200"/>
            <a:ext cy="4967700" cx="39945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  <p:sp>
        <p:nvSpPr>
          <p:cNvPr id="24" name="Shape 24"/>
          <p:cNvSpPr/>
          <p:nvPr/>
        </p:nvSpPr>
        <p:spPr>
          <a:xfrm flipH="1">
            <a:off y="761799" x="4526627"/>
            <a:ext cy="790108" cx="4617372"/>
          </a:xfrm>
          <a:custGeom>
            <a:pathLst>
              <a:path w="4617373" extrusionOk="0" h="1108924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25" name="Shape 25"/>
          <p:cNvSpPr txBox="1"/>
          <p:nvPr>
            <p:ph idx="2" type="body"/>
          </p:nvPr>
        </p:nvSpPr>
        <p:spPr>
          <a:xfrm>
            <a:off y="1600200" x="4692273"/>
            <a:ext cy="4967700" cx="39945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Only" type="titleOnly">
  <p:cSld name="titleOnly">
    <p:spTree>
      <p:nvGrpSpPr>
        <p:cNvPr id="26" name="Shape 2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7" name="Shape 27"/>
          <p:cNvSpPr/>
          <p:nvPr/>
        </p:nvSpPr>
        <p:spPr>
          <a:xfrm rot="10800000" flipH="1">
            <a:off y="1550999" x="0"/>
            <a:ext cy="5307000" cx="9144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28" name="Shape 28"/>
          <p:cNvSpPr/>
          <p:nvPr/>
        </p:nvSpPr>
        <p:spPr>
          <a:xfrm flipH="1">
            <a:off y="761799" x="4526627"/>
            <a:ext cy="790108" cx="4617372"/>
          </a:xfrm>
          <a:custGeom>
            <a:pathLst>
              <a:path w="4617373" extrusionOk="0" h="1108924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29" name="Shape 29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l" rtl="0">
              <a:spcBef>
                <a:spcPts val="0"/>
              </a:spcBef>
              <a:buSzPct val="100000"/>
              <a:buFont typeface="Georgia"/>
              <a:buNone/>
              <a:defRPr b="0"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algn="l" rtl="0">
              <a:spcBef>
                <a:spcPts val="0"/>
              </a:spcBef>
              <a:buSzPct val="100000"/>
              <a:buFont typeface="Georgia"/>
              <a:buNone/>
              <a:defRPr b="0"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algn="l" rtl="0">
              <a:spcBef>
                <a:spcPts val="0"/>
              </a:spcBef>
              <a:buSzPct val="100000"/>
              <a:buFont typeface="Georgia"/>
              <a:buNone/>
              <a:defRPr b="0"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algn="l" rtl="0">
              <a:spcBef>
                <a:spcPts val="0"/>
              </a:spcBef>
              <a:buSzPct val="100000"/>
              <a:buFont typeface="Georgia"/>
              <a:buNone/>
              <a:defRPr b="0"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algn="l" rtl="0">
              <a:spcBef>
                <a:spcPts val="0"/>
              </a:spcBef>
              <a:buSzPct val="100000"/>
              <a:buFont typeface="Georgia"/>
              <a:buNone/>
              <a:defRPr b="0"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algn="l" rtl="0">
              <a:spcBef>
                <a:spcPts val="0"/>
              </a:spcBef>
              <a:buSzPct val="100000"/>
              <a:buFont typeface="Georgia"/>
              <a:buNone/>
              <a:defRPr b="0"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algn="l" rtl="0">
              <a:spcBef>
                <a:spcPts val="0"/>
              </a:spcBef>
              <a:buSzPct val="100000"/>
              <a:buFont typeface="Georgia"/>
              <a:buNone/>
              <a:defRPr b="0"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algn="l" rtl="0">
              <a:spcBef>
                <a:spcPts val="0"/>
              </a:spcBef>
              <a:buSzPct val="100000"/>
              <a:buFont typeface="Georgia"/>
              <a:buNone/>
              <a:defRPr b="0"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algn="l" rtl="0">
              <a:spcBef>
                <a:spcPts val="0"/>
              </a:spcBef>
              <a:buSzPct val="100000"/>
              <a:buFont typeface="Georgia"/>
              <a:buNone/>
              <a:defRPr b="0"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30" name="Shape 30"/>
          <p:cNvSpPr/>
          <p:nvPr/>
        </p:nvSpPr>
        <p:spPr>
          <a:xfrm rot="10800000">
            <a:off y="1551358" x="4526627"/>
            <a:ext cy="759612" cx="4617372"/>
          </a:xfrm>
          <a:custGeom>
            <a:pathLst>
              <a:path w="4617373" extrusionOk="0" h="1108924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CAPTION_ONLY">
  <p:cSld name="CAPTION_ONLY">
    <p:spTree>
      <p:nvGrpSpPr>
        <p:cNvPr id="31" name="Shape 3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2" name="Shape 32"/>
          <p:cNvSpPr/>
          <p:nvPr/>
        </p:nvSpPr>
        <p:spPr>
          <a:xfrm rot="10800000" flipH="1">
            <a:off y="5883599" x="0"/>
            <a:ext cy="974400" cx="9144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33" name="Shape 33"/>
          <p:cNvSpPr/>
          <p:nvPr/>
        </p:nvSpPr>
        <p:spPr>
          <a:xfrm flipH="1">
            <a:off y="5094446" x="4526627"/>
            <a:ext cy="790108" cx="4617372"/>
          </a:xfrm>
          <a:custGeom>
            <a:pathLst>
              <a:path w="4617373" extrusionOk="0" h="1108924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34" name="Shape 34"/>
          <p:cNvSpPr/>
          <p:nvPr/>
        </p:nvSpPr>
        <p:spPr>
          <a:xfrm rot="10800000">
            <a:off y="5884005" x="4526627"/>
            <a:ext cy="759612" cx="4617372"/>
          </a:xfrm>
          <a:custGeom>
            <a:pathLst>
              <a:path w="4617373" extrusionOk="0" h="1108924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35" name="Shape 35"/>
          <p:cNvSpPr txBox="1"/>
          <p:nvPr>
            <p:ph idx="1" type="body"/>
          </p:nvPr>
        </p:nvSpPr>
        <p:spPr>
          <a:xfrm>
            <a:off y="5895635" x="457200"/>
            <a:ext cy="6738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l" rtl="0" indent="-342900" marL="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66666"/>
              <a:buFont typeface="Arial"/>
              <a:buChar char="•"/>
              <a:defRPr sz="2400" i="1">
                <a:solidFill>
                  <a:schemeClr val="dk2"/>
                </a:solidFill>
              </a:defRPr>
            </a:lvl1pPr>
            <a:lvl2pPr algn="l" rtl="0" indent="-342900" marL="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Courier New"/>
              <a:buChar char="o"/>
              <a:defRPr sz="2400" i="1">
                <a:solidFill>
                  <a:schemeClr val="dk2"/>
                </a:solidFill>
              </a:defRPr>
            </a:lvl2pPr>
            <a:lvl3pPr algn="l" rtl="0" indent="-342900" marL="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Wingdings"/>
              <a:buChar char="§"/>
              <a:defRPr sz="2400" i="1">
                <a:solidFill>
                  <a:schemeClr val="dk2"/>
                </a:solidFill>
              </a:defRPr>
            </a:lvl3pPr>
            <a:lvl4pPr algn="l" rtl="0" indent="-342900" marL="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66666"/>
              <a:buFont typeface="Arial"/>
              <a:buChar char="•"/>
              <a:defRPr sz="2400" i="1">
                <a:solidFill>
                  <a:schemeClr val="dk2"/>
                </a:solidFill>
              </a:defRPr>
            </a:lvl4pPr>
            <a:lvl5pPr algn="l" rtl="0" indent="-342900" marL="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Courier New"/>
              <a:buChar char="o"/>
              <a:defRPr sz="2400" i="1">
                <a:solidFill>
                  <a:schemeClr val="dk2"/>
                </a:solidFill>
              </a:defRPr>
            </a:lvl5pPr>
            <a:lvl6pPr algn="l" rtl="0" indent="-342900" marL="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Wingdings"/>
              <a:buChar char="§"/>
              <a:defRPr sz="2400" i="1">
                <a:solidFill>
                  <a:schemeClr val="dk2"/>
                </a:solidFill>
              </a:defRPr>
            </a:lvl6pPr>
            <a:lvl7pPr algn="l" rtl="0" indent="-342900" marL="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66666"/>
              <a:buFont typeface="Arial"/>
              <a:buChar char="•"/>
              <a:defRPr sz="2400" i="1">
                <a:solidFill>
                  <a:schemeClr val="dk2"/>
                </a:solidFill>
              </a:defRPr>
            </a:lvl7pPr>
            <a:lvl8pPr algn="l" rtl="0" indent="-342900" marL="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Courier New"/>
              <a:buChar char="o"/>
              <a:defRPr sz="2400" i="1">
                <a:solidFill>
                  <a:schemeClr val="dk2"/>
                </a:solidFill>
              </a:defRPr>
            </a:lvl8pPr>
            <a:lvl9pPr algn="l" rtl="0" indent="-342900" marL="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Wingdings"/>
              <a:buChar char="§"/>
              <a:defRPr sz="2400" i="1">
                <a:solidFill>
                  <a:schemeClr val="dk2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blank" type="blank">
  <p:cSld name="blank">
    <p:spTree>
      <p:nvGrpSpPr>
        <p:cNvPr id="36" name="Shape 3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7" name="Shape 37"/>
          <p:cNvSpPr/>
          <p:nvPr/>
        </p:nvSpPr>
        <p:spPr>
          <a:xfrm>
            <a:off y="101675" x="6676"/>
            <a:ext cy="6739722" cx="9134130"/>
          </a:xfrm>
          <a:custGeom>
            <a:pathLst>
              <a:path w="9157023" extrusionOk="0" h="6739723">
                <a:moveTo>
                  <a:pt y="0" x="1629"/>
                </a:moveTo>
                <a:lnTo>
                  <a:pt y="4340980" x="9157023"/>
                </a:lnTo>
                <a:lnTo>
                  <a:pt y="6739723" x="1593"/>
                </a:lnTo>
                <a:cubicBezTo>
                  <a:pt y="5123960" x="-3941"/>
                  <a:pt y="1615763" x="7163"/>
                  <a:pt y="0" x="1629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2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gradFill>
          <a:gsLst>
            <a:gs pos="0">
              <a:schemeClr val="accent1"/>
            </a:gs>
            <a:gs pos="100000">
              <a:schemeClr val="dk2"/>
            </a:gs>
          </a:gsLst>
          <a:path path="circle">
            <a:fillToRect t="50%" b="50%" r="50%" l="50%"/>
          </a:path>
          <a:tileRect/>
        </a:gra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l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trike="noStrike" u="none" b="0" cap="none" baseline="0" sz="4800" i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algn="l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trike="noStrike" u="none" b="0" cap="none" baseline="0" sz="4800" i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algn="l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trike="noStrike" u="none" b="0" cap="none" baseline="0" sz="4800" i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algn="l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trike="noStrike" u="none" b="0" cap="none" baseline="0" sz="4800" i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algn="l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trike="noStrike" u="none" b="0" cap="none" baseline="0" sz="4800" i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algn="l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trike="noStrike" u="none" b="0" cap="none" baseline="0" sz="4800" i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algn="l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trike="noStrike" u="none" b="0" cap="none" baseline="0" sz="4800" i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algn="l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trike="noStrike" u="none" b="0" cap="none" baseline="0" sz="4800" i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algn="l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trike="noStrike" u="none" b="0" cap="none" baseline="0" sz="4800" i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indent="-342900" marL="342900">
              <a:spcBef>
                <a:spcPts val="600"/>
              </a:spcBef>
              <a:buClr>
                <a:schemeClr val="dk1"/>
              </a:buClr>
              <a:buSzPct val="166666"/>
              <a:buFont typeface="Arial"/>
              <a:buChar char="•"/>
              <a:defRPr strike="noStrike" u="none" b="0" cap="none" baseline="0" sz="3000" i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algn="l" rtl="0" indent="-285750" marL="742950">
              <a:spcBef>
                <a:spcPts val="480"/>
              </a:spcBef>
              <a:buClr>
                <a:schemeClr val="dk1"/>
              </a:buClr>
              <a:buSzPct val="100000"/>
              <a:buFont typeface="Courier New"/>
              <a:buChar char="o"/>
              <a:defRPr strike="noStrike" u="none" b="0" cap="none" baseline="0" sz="2400" i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algn="l" rtl="0" indent="-228600" marL="1143000">
              <a:spcBef>
                <a:spcPts val="480"/>
              </a:spcBef>
              <a:buClr>
                <a:schemeClr val="dk1"/>
              </a:buClr>
              <a:buSzPct val="100000"/>
              <a:buFont typeface="Wingdings"/>
              <a:buChar char="§"/>
              <a:defRPr strike="noStrike" u="none" b="0" cap="none" baseline="0" sz="2400" i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algn="l" rtl="0" indent="-228600" marL="160020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trike="noStrike" u="none" b="0" cap="none" baseline="0" sz="1800" i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algn="l" rtl="0" indent="-228600" marL="205740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trike="noStrike" u="none" b="0" cap="none" baseline="0" sz="1800" i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algn="l" rtl="0" indent="-228600" marL="251460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trike="noStrike" u="none" b="0" cap="none" baseline="0" sz="1800" i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algn="l" rtl="0" indent="-228600" marL="297180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trike="noStrike" u="none" b="0" cap="none" baseline="0" sz="1800" i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algn="l" rtl="0" indent="-228600" marL="342900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trike="noStrike" u="none" b="0" cap="none" baseline="0" sz="1800" i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algn="l" rtl="0" indent="-228600" marL="388620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trike="noStrike" u="none" b="0" cap="none" baseline="0" sz="1800" i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Relationship Target="../media/image00.jpg" Type="http://schemas.openxmlformats.org/officeDocument/2006/relationships/image" Id="rId3"/></Relationships>
</file>

<file path=ppt/slides/_rels/slide10.xml.rels><?xml version="1.0" encoding="UTF-8" standalone="yes"?><Relationships xmlns="http://schemas.openxmlformats.org/package/2006/relationships"><Relationship Target="../notesSlides/notesSlide10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4.jpg" Type="http://schemas.openxmlformats.org/officeDocument/2006/relationships/image" Id="rId3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5.jpg" Type="http://schemas.openxmlformats.org/officeDocument/2006/relationships/image" Id="rId3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2.jpg" Type="http://schemas.openxmlformats.org/officeDocument/2006/relationships/image" Id="rId3"/></Relationships>
</file>

<file path=ppt/slides/_rels/slide6.xml.rels><?xml version="1.0" encoding="UTF-8" standalone="yes"?><Relationships xmlns="http://schemas.openxmlformats.org/package/2006/relationships"><Relationship Target="../notesSlides/notesSlide6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7.xml.rels><?xml version="1.0" encoding="UTF-8" standalone="yes"?><Relationships xmlns="http://schemas.openxmlformats.org/package/2006/relationships"><Relationship Target="../notesSlides/notesSlide7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1.gif" Type="http://schemas.openxmlformats.org/officeDocument/2006/relationships/image" Id="rId3"/></Relationships>
</file>

<file path=ppt/slides/_rels/slide8.xml.rels><?xml version="1.0" encoding="UTF-8" standalone="yes"?><Relationships xmlns="http://schemas.openxmlformats.org/package/2006/relationships"><Relationship Target="../notesSlides/notesSlide8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3.jpg" Type="http://schemas.openxmlformats.org/officeDocument/2006/relationships/image" Id="rId3"/></Relationships>
</file>

<file path=ppt/slides/_rels/slide9.xml.rels><?xml version="1.0" encoding="UTF-8" standalone="yes"?><Relationships xmlns="http://schemas.openxmlformats.org/package/2006/relationships"><Relationship Target="../notesSlides/notesSlide9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8" name="Shape 3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9" name="Shape 39"/>
          <p:cNvSpPr txBox="1"/>
          <p:nvPr>
            <p:ph type="ctrTitle"/>
          </p:nvPr>
        </p:nvSpPr>
        <p:spPr>
          <a:xfrm>
            <a:off y="3967815" x="685800"/>
            <a:ext cy="1650599" cx="77724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>
                <a:solidFill>
                  <a:schemeClr val="accent1"/>
                </a:solidFill>
              </a:rPr>
              <a:t>Natural Environments of the Persian Gulf</a:t>
            </a:r>
          </a:p>
        </p:txBody>
      </p:sp>
      <p:sp>
        <p:nvSpPr>
          <p:cNvPr id="40" name="Shape 40"/>
          <p:cNvSpPr txBox="1"/>
          <p:nvPr>
            <p:ph idx="1" type="subTitle"/>
          </p:nvPr>
        </p:nvSpPr>
        <p:spPr>
          <a:xfrm>
            <a:off y="503185" x="685800"/>
            <a:ext cy="888899" cx="77724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  <p:sp>
        <p:nvSpPr>
          <p:cNvPr id="41" name="Shape 41"/>
          <p:cNvSpPr/>
          <p:nvPr/>
        </p:nvSpPr>
        <p:spPr>
          <a:xfrm>
            <a:off y="337675" x="2905125"/>
            <a:ext cy="3390900" cx="33337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7" name="Shape 9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8" name="Shape 98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buNone/>
            </a:pPr>
            <a:r>
              <a:rPr lang="en"/>
              <a:t>Oil</a:t>
            </a:r>
          </a:p>
        </p:txBody>
      </p:sp>
      <p:sp>
        <p:nvSpPr>
          <p:cNvPr id="99" name="Shape 99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3810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sz="2400" lang="en"/>
              <a:t>Oil is the regions most valuable resource.</a:t>
            </a:r>
          </a:p>
          <a:p>
            <a:pPr rtl="0" lvl="0" indent="-3810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sz="2400" lang="en"/>
              <a:t>Oil reserves along the Persian Gulf are the largest in the world.</a:t>
            </a:r>
          </a:p>
          <a:p>
            <a:pPr rtl="0" lvl="0" indent="-3810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sz="2400" lang="en"/>
              <a:t>Iraq, Oman, and Yemen also contain large deposits of oil.</a:t>
            </a:r>
          </a:p>
          <a:p>
            <a:pPr rtl="0" lvl="0" indent="-3810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sz="2400" lang="en"/>
              <a:t>These countries have                                                                                                                                   few other resources                                                                                                                       to develop industry.</a:t>
            </a:r>
          </a:p>
          <a:p>
            <a:pPr rtl="0" lvl="0" indent="-3810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sz="2400" lang="en"/>
              <a:t>Only Iran has enough                                                                                                  of its own reserves of                                                                                                                                        metallic ores to                                                                                                                             develop an industrial                                                                            economy.</a:t>
            </a:r>
          </a:p>
        </p:txBody>
      </p:sp>
      <p:sp>
        <p:nvSpPr>
          <p:cNvPr id="100" name="Shape 100"/>
          <p:cNvSpPr/>
          <p:nvPr/>
        </p:nvSpPr>
        <p:spPr>
          <a:xfrm>
            <a:off y="3330746" x="4051480"/>
            <a:ext cy="3237154" cx="5092519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5" name="Shape 4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6" name="Shape 46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buNone/>
            </a:pPr>
            <a:r>
              <a:rPr lang="en"/>
              <a:t>The Countries</a:t>
            </a:r>
          </a:p>
        </p:txBody>
      </p:sp>
      <p:sp>
        <p:nvSpPr>
          <p:cNvPr id="47" name="Shape 47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On the Arabian Peninsula (Between the Red Sea and Persian Gulf).</a:t>
            </a:r>
          </a:p>
          <a:p>
            <a:pPr rtl="0" lvl="1" indent="-381000" marL="914400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Saudi Arabia, Bahrain, Kuwait, Oman, Qatar, UAE, Yemen.</a:t>
            </a:r>
          </a:p>
          <a:p>
            <a:pPr rtl="0" lvl="0" indent="-4191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To the North of the Arabian Peninsula.</a:t>
            </a:r>
          </a:p>
          <a:p>
            <a:pPr rtl="0" lvl="1" indent="-381000" marL="914400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Iraq, Iran, and Afghanistan.</a:t>
            </a:r>
          </a:p>
          <a:p>
            <a:pPr rtl="0" lvl="0" indent="-4191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Other bodies of water in the region.</a:t>
            </a:r>
          </a:p>
          <a:p>
            <a:pPr lvl="1" indent="-381000" marL="914400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Gulf of Aden, Arabian Sea, Indian Ocean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1" name="Shape 5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2" name="Shape 52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buNone/>
            </a:pPr>
            <a:r>
              <a:rPr lang="en"/>
              <a:t>Landforms</a:t>
            </a:r>
          </a:p>
        </p:txBody>
      </p:sp>
      <p:sp>
        <p:nvSpPr>
          <p:cNvPr id="53" name="Shape 53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The region is shaped by tectonic forces.</a:t>
            </a:r>
          </a:p>
          <a:p>
            <a:pPr rtl="0" lvl="1" indent="-381000" marL="914400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Sits at intersection of the African, Eurasian, and Arabian plates.</a:t>
            </a:r>
          </a:p>
          <a:p>
            <a:pPr rtl="0" lvl="0" indent="-4191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Mixture of rugged mountains, plateaus, and valleys.</a:t>
            </a:r>
          </a:p>
          <a:p>
            <a:pPr rtl="0" lvl="0" indent="-4191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Also narrow gulfs and seas bordered by coastal plains.</a:t>
            </a:r>
          </a:p>
          <a:p>
            <a:pPr rtl="0" lvl="1" indent="-381000" marL="914400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The Red Sea is widening as African and Arabian plates move apart.</a:t>
            </a:r>
          </a:p>
          <a:p>
            <a:pPr lvl="0" indent="-4191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This region experiences frequent earthquakes.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7" name="Shape 5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8" name="Shape 58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buNone/>
            </a:pPr>
            <a:r>
              <a:rPr lang="en"/>
              <a:t>Rivers and Plains</a:t>
            </a:r>
          </a:p>
        </p:txBody>
      </p:sp>
      <p:sp>
        <p:nvSpPr>
          <p:cNvPr id="59" name="Shape 59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buClr>
                <a:schemeClr val="dk1"/>
              </a:buClr>
              <a:buSzPct val="208333"/>
              <a:buFont typeface="Arial"/>
              <a:buChar char="•"/>
            </a:pPr>
            <a:r>
              <a:rPr sz="2400" lang="en"/>
              <a:t>Lying mostly in Iraq is the region of Mesopotamia (Greek for "between the rivers")</a:t>
            </a:r>
            <a:r>
              <a:rPr lang="en"/>
              <a:t>.</a:t>
            </a:r>
          </a:p>
          <a:p>
            <a:pPr rtl="0" lvl="1" indent="-381000" marL="914400">
              <a:buClr>
                <a:schemeClr val="dk1"/>
              </a:buClr>
              <a:buSzPct val="133333"/>
              <a:buFont typeface="Courier New"/>
              <a:buChar char="o"/>
            </a:pPr>
            <a:r>
              <a:rPr sz="1800" lang="en"/>
              <a:t>Wide plain through which the Tigris and                                                   Euphrates flow.</a:t>
            </a:r>
          </a:p>
          <a:p>
            <a:pPr rtl="0" lvl="0" indent="-419100" marL="457200">
              <a:buClr>
                <a:schemeClr val="dk1"/>
              </a:buClr>
              <a:buSzPct val="208333"/>
              <a:buFont typeface="Arial"/>
              <a:buChar char="•"/>
            </a:pPr>
            <a:r>
              <a:rPr sz="2400" lang="en"/>
              <a:t>Known as exotic rivers, they begin                                                                 in humid regions then flow across                                                          dry areas.</a:t>
            </a:r>
          </a:p>
          <a:p>
            <a:pPr lvl="0" indent="-419100" marL="457200">
              <a:buClr>
                <a:schemeClr val="dk1"/>
              </a:buClr>
              <a:buSzPct val="208333"/>
              <a:buFont typeface="Arial"/>
              <a:buChar char="•"/>
            </a:pPr>
            <a:r>
              <a:rPr sz="2400" lang="en"/>
              <a:t>Before reaching the Persian Gulf,                                                                            they join a channel known as the                                                            Shatt al Arab.</a:t>
            </a:r>
          </a:p>
        </p:txBody>
      </p:sp>
      <p:sp>
        <p:nvSpPr>
          <p:cNvPr id="60" name="Shape 60"/>
          <p:cNvSpPr/>
          <p:nvPr/>
        </p:nvSpPr>
        <p:spPr>
          <a:xfrm>
            <a:off y="2176751" x="5765232"/>
            <a:ext cy="4506245" cx="3378766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4" name="Shape 6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5" name="Shape 65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buNone/>
            </a:pPr>
            <a:r>
              <a:rPr lang="en"/>
              <a:t>Mountains</a:t>
            </a:r>
          </a:p>
        </p:txBody>
      </p:sp>
      <p:sp>
        <p:nvSpPr>
          <p:cNvPr id="66" name="Shape 66"/>
          <p:cNvSpPr txBox="1"/>
          <p:nvPr>
            <p:ph idx="1" type="body"/>
          </p:nvPr>
        </p:nvSpPr>
        <p:spPr>
          <a:xfrm>
            <a:off y="1600200" x="457200"/>
            <a:ext cy="5255999" cx="84117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3810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sz="2400" lang="en"/>
              <a:t>Mountains stretch along the Arabian Peninsula's western edge.</a:t>
            </a:r>
          </a:p>
          <a:p>
            <a:pPr rtl="0" lvl="0" indent="-3810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sz="2400" lang="en"/>
              <a:t>East of Mesopotamia in Iran are the Zagros Mountains.</a:t>
            </a:r>
          </a:p>
          <a:p>
            <a:pPr rtl="0" lvl="0" indent="-3810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sz="2400" lang="en"/>
              <a:t>In Northwestern Iran lie the Elburz Mountains.</a:t>
            </a:r>
          </a:p>
          <a:p>
            <a:pPr rtl="0" lvl="1" indent="-381000" marL="914400">
              <a:buClr>
                <a:schemeClr val="dk1"/>
              </a:buClr>
              <a:buSzPct val="133333"/>
              <a:buFont typeface="Courier New"/>
              <a:buChar char="o"/>
            </a:pPr>
            <a:r>
              <a:rPr sz="1800" lang="en"/>
              <a:t>Iran's highest peak reaches 18,605 feet.</a:t>
            </a:r>
          </a:p>
          <a:p>
            <a:pPr rtl="0" lvl="0" indent="-3810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sz="2400" lang="en"/>
              <a:t>The Kopet-Dag range lies                                                                      in northeastern Iran.</a:t>
            </a:r>
          </a:p>
          <a:p>
            <a:pPr rtl="0" lvl="1" indent="-381000" marL="914400">
              <a:buClr>
                <a:schemeClr val="dk1"/>
              </a:buClr>
              <a:buSzPct val="133333"/>
              <a:buFont typeface="Courier New"/>
              <a:buChar char="o"/>
            </a:pPr>
            <a:r>
              <a:rPr sz="1800" lang="en"/>
              <a:t>The rest of Iran consists of                                                                                                                                          high Plateaus.</a:t>
            </a:r>
          </a:p>
          <a:p>
            <a:pPr rtl="0" lvl="0" indent="-3810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sz="2400" lang="en"/>
              <a:t>In Afghanistan lie the                                                                            Hindu Kush Mountains.</a:t>
            </a:r>
          </a:p>
          <a:p>
            <a:pPr rtl="0" lvl="1" indent="-381000" marL="914400">
              <a:buClr>
                <a:schemeClr val="dk1"/>
              </a:buClr>
              <a:buSzPct val="133333"/>
              <a:buFont typeface="Courier New"/>
              <a:buChar char="o"/>
            </a:pPr>
            <a:r>
              <a:rPr sz="1800" lang="en"/>
              <a:t>With some peaks higher than                                                                                        24,000 feet.</a:t>
            </a:r>
          </a:p>
          <a:p>
            <a:pPr rtl="0" lvl="1" indent="-381000" marL="914400">
              <a:buClr>
                <a:schemeClr val="dk1"/>
              </a:buClr>
              <a:buSzPct val="133333"/>
              <a:buFont typeface="Courier New"/>
              <a:buChar char="o"/>
            </a:pPr>
            <a:r>
              <a:rPr sz="1800" lang="en"/>
              <a:t>These are the western                                                                                                          extension of the Himalayas.</a:t>
            </a:r>
          </a:p>
        </p:txBody>
      </p:sp>
      <p:sp>
        <p:nvSpPr>
          <p:cNvPr id="67" name="Shape 67"/>
          <p:cNvSpPr/>
          <p:nvPr/>
        </p:nvSpPr>
        <p:spPr>
          <a:xfrm>
            <a:off y="3503012" x="4673738"/>
            <a:ext cy="3354987" cx="4470261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1" name="Shape 7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2" name="Shape 72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buNone/>
            </a:pPr>
            <a:r>
              <a:rPr lang="en"/>
              <a:t>Climates</a:t>
            </a:r>
          </a:p>
        </p:txBody>
      </p:sp>
      <p:sp>
        <p:nvSpPr>
          <p:cNvPr id="73" name="Shape 73"/>
          <p:cNvSpPr txBox="1"/>
          <p:nvPr>
            <p:ph idx="1" type="body"/>
          </p:nvPr>
        </p:nvSpPr>
        <p:spPr>
          <a:xfrm>
            <a:off y="1600200" x="457200"/>
            <a:ext cy="5225699" cx="84419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buClr>
                <a:schemeClr val="dk1"/>
              </a:buClr>
              <a:buSzPct val="208333"/>
              <a:buFont typeface="Arial"/>
              <a:buChar char="•"/>
            </a:pPr>
            <a:r>
              <a:rPr sz="2400" lang="en"/>
              <a:t>Mostly hot and dry throughout the region.</a:t>
            </a:r>
          </a:p>
          <a:p>
            <a:pPr rtl="0" lvl="1" indent="-381000" marL="914400">
              <a:buClr>
                <a:schemeClr val="dk1"/>
              </a:buClr>
              <a:buSzPct val="133333"/>
              <a:buFont typeface="Courier New"/>
              <a:buChar char="o"/>
            </a:pPr>
            <a:r>
              <a:rPr sz="1800" lang="en"/>
              <a:t>Rain comes mostly during the winter.</a:t>
            </a:r>
          </a:p>
          <a:p>
            <a:pPr rtl="0" lvl="1" indent="-381000" marL="914400">
              <a:buClr>
                <a:schemeClr val="dk1"/>
              </a:buClr>
              <a:buSzPct val="133333"/>
              <a:buFont typeface="Courier New"/>
              <a:buChar char="o"/>
            </a:pPr>
            <a:r>
              <a:rPr sz="1800" lang="en"/>
              <a:t>Rub'al-Khali "Empty Quarter" desert and An Nafud.</a:t>
            </a:r>
          </a:p>
          <a:p>
            <a:pPr rtl="0" lvl="1" indent="-381000" marL="914400">
              <a:buClr>
                <a:schemeClr val="dk1"/>
              </a:buClr>
              <a:buSzPct val="133333"/>
              <a:buFont typeface="Courier New"/>
              <a:buChar char="o"/>
            </a:pPr>
            <a:r>
              <a:rPr sz="1800" lang="en"/>
              <a:t>Mountains provide water to valleys below.</a:t>
            </a:r>
          </a:p>
          <a:p>
            <a:pPr rtl="0" lvl="0" indent="-419100" marL="457200">
              <a:buClr>
                <a:schemeClr val="dk1"/>
              </a:buClr>
              <a:buSzPct val="208333"/>
              <a:buFont typeface="Arial"/>
              <a:buChar char="•"/>
            </a:pPr>
            <a:r>
              <a:rPr sz="2400" lang="en"/>
              <a:t>Wettest Climate is near the southern shore of the Caspian Sea in Iran.</a:t>
            </a:r>
          </a:p>
          <a:p>
            <a:pPr rtl="0" lvl="0" indent="-419100" marL="457200">
              <a:buClr>
                <a:schemeClr val="dk1"/>
              </a:buClr>
              <a:buSzPct val="208333"/>
              <a:buFont typeface="Arial"/>
              <a:buChar char="•"/>
            </a:pPr>
            <a:r>
              <a:rPr sz="2400" lang="en"/>
              <a:t>Lowlands of Saudi Arabia are among the hottest places in the world.</a:t>
            </a:r>
          </a:p>
          <a:p>
            <a:pPr rtl="0" lvl="1" indent="-381000" marL="914400">
              <a:buClr>
                <a:schemeClr val="dk1"/>
              </a:buClr>
              <a:buSzPct val="133333"/>
              <a:buFont typeface="Courier New"/>
              <a:buChar char="o"/>
            </a:pPr>
            <a:r>
              <a:rPr sz="1800" lang="en"/>
              <a:t>Summer daytime temperatures above 114 degrees Fahrenheit.</a:t>
            </a:r>
          </a:p>
          <a:p>
            <a:pPr rtl="0" lvl="1" indent="-381000" marL="914400">
              <a:buClr>
                <a:schemeClr val="dk1"/>
              </a:buClr>
              <a:buSzPct val="133333"/>
              <a:buFont typeface="Courier New"/>
              <a:buChar char="o"/>
            </a:pPr>
            <a:r>
              <a:rPr sz="1800" lang="en"/>
              <a:t>Proximity to the sea keeps humidity high.</a:t>
            </a:r>
          </a:p>
          <a:p>
            <a:pPr rtl="0" lvl="1" indent="-381000" marL="914400">
              <a:buClr>
                <a:schemeClr val="dk1"/>
              </a:buClr>
              <a:buSzPct val="133333"/>
              <a:buFont typeface="Courier New"/>
              <a:buChar char="o"/>
            </a:pPr>
            <a:r>
              <a:rPr sz="1800" lang="en"/>
              <a:t>After sunset, temperatures can drop 30 degrees in just hours.</a:t>
            </a:r>
          </a:p>
          <a:p>
            <a:pPr rtl="0" lvl="0" indent="-419100" marL="457200">
              <a:buClr>
                <a:schemeClr val="dk1"/>
              </a:buClr>
              <a:buSzPct val="208333"/>
              <a:buFont typeface="Arial"/>
              <a:buChar char="•"/>
            </a:pPr>
            <a:r>
              <a:rPr sz="2400" lang="en"/>
              <a:t>Both Iran and Saudi Arabia have mountain resorts for people to escape the heat.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7" name="Shape 7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8" name="Shape 78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buNone/>
            </a:pPr>
            <a:r>
              <a:rPr lang="en"/>
              <a:t>Plant Life</a:t>
            </a:r>
          </a:p>
        </p:txBody>
      </p:sp>
      <p:sp>
        <p:nvSpPr>
          <p:cNvPr id="79" name="Shape 79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3810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sz="2400" lang="en"/>
              <a:t>Shrubs and grasses cover the regions' dry plains.</a:t>
            </a:r>
          </a:p>
          <a:p>
            <a:pPr rtl="0" lvl="0" indent="-3810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sz="2400" lang="en"/>
              <a:t>Trees are common only in the mountains and dry streambeds.</a:t>
            </a:r>
          </a:p>
          <a:p>
            <a:pPr rtl="0" lvl="0" indent="-3810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sz="2400" lang="en"/>
              <a:t>The highest plains are grasslands.</a:t>
            </a:r>
          </a:p>
          <a:p>
            <a:pPr rtl="0" lvl="0" indent="-3810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sz="2400" lang="en"/>
              <a:t>In some places the soil is so salty that plants can't grow.</a:t>
            </a:r>
          </a:p>
          <a:p>
            <a:pPr rtl="0" lvl="0" indent="-3810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sz="2400" lang="en"/>
              <a:t>Nearly all plants in the region have adapted to survive long periods without rain.</a:t>
            </a:r>
          </a:p>
          <a:p>
            <a:pPr rtl="0" lvl="1" indent="-381000" marL="914400">
              <a:buClr>
                <a:schemeClr val="dk1"/>
              </a:buClr>
              <a:buSzPct val="133333"/>
              <a:buFont typeface="Courier New"/>
              <a:buChar char="o"/>
            </a:pPr>
            <a:r>
              <a:rPr sz="1800" lang="en"/>
              <a:t>Roots either grow deep or                                                                                         spread out to capture all                                                                                       available moisture</a:t>
            </a:r>
          </a:p>
          <a:p>
            <a:pPr rtl="0" lvl="1" indent="-381000" marL="914400">
              <a:buClr>
                <a:schemeClr val="dk1"/>
              </a:buClr>
              <a:buSzPct val="133333"/>
              <a:buFont typeface="Courier New"/>
              <a:buChar char="o"/>
            </a:pPr>
            <a:r>
              <a:rPr sz="1800" lang="en"/>
              <a:t>Many have developed leaves or                                                                                           stems that allow for the storage                                                                                                                         of moisture.</a:t>
            </a:r>
          </a:p>
        </p:txBody>
      </p:sp>
      <p:sp>
        <p:nvSpPr>
          <p:cNvPr id="80" name="Shape 80"/>
          <p:cNvSpPr/>
          <p:nvPr/>
        </p:nvSpPr>
        <p:spPr>
          <a:xfrm>
            <a:off y="4252263" x="4707546"/>
            <a:ext cy="2605736" cx="4436453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4" name="Shape 8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5" name="Shape 85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buNone/>
            </a:pPr>
            <a:r>
              <a:rPr lang="en"/>
              <a:t>Animals</a:t>
            </a:r>
          </a:p>
        </p:txBody>
      </p:sp>
      <p:sp>
        <p:nvSpPr>
          <p:cNvPr id="86" name="Shape 86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3810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sz="2400" lang="en"/>
              <a:t>Hunting and competition have made life difficult for larger animals in the region.</a:t>
            </a:r>
          </a:p>
          <a:p>
            <a:pPr rtl="0" lvl="0" indent="-3810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sz="2400" lang="en"/>
              <a:t>Most large wild animals are now rare or restricted to a few game reserves.</a:t>
            </a:r>
          </a:p>
          <a:p>
            <a:pPr rtl="0" lvl="1" indent="-381000" marL="914400">
              <a:buClr>
                <a:schemeClr val="dk1"/>
              </a:buClr>
              <a:buSzPct val="133333"/>
              <a:buFont typeface="Courier New"/>
              <a:buChar char="o"/>
            </a:pPr>
            <a:r>
              <a:rPr sz="1800" lang="en"/>
              <a:t>Gazelles and wild goats were common centuries ago.</a:t>
            </a:r>
          </a:p>
          <a:p>
            <a:pPr rtl="0" lvl="1" indent="-381000" marL="914400">
              <a:buClr>
                <a:schemeClr val="dk1"/>
              </a:buClr>
              <a:buSzPct val="133333"/>
              <a:buFont typeface="Courier New"/>
              <a:buChar char="o"/>
            </a:pPr>
            <a:r>
              <a:rPr sz="1800" lang="en"/>
              <a:t>Hyenas, leopards, lions, tigers, and wild camels once roamed the region.</a:t>
            </a:r>
          </a:p>
          <a:p>
            <a:pPr rtl="0" lvl="0" indent="-3810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sz="2400" lang="en"/>
              <a:t>Today all camels and donkeys                                                                                                                         are domesticated.</a:t>
            </a:r>
          </a:p>
          <a:p>
            <a:pPr lvl="0" indent="-3810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sz="2400" lang="en"/>
              <a:t>Reptiles such as lizards and                                                                      poisonous snakes are common.</a:t>
            </a:r>
          </a:p>
        </p:txBody>
      </p:sp>
      <p:sp>
        <p:nvSpPr>
          <p:cNvPr id="87" name="Shape 87"/>
          <p:cNvSpPr/>
          <p:nvPr/>
        </p:nvSpPr>
        <p:spPr>
          <a:xfrm>
            <a:off y="3941347" x="5220436"/>
            <a:ext cy="3076673" cx="3923562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1" name="Shape 9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2" name="Shape 92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buNone/>
            </a:pPr>
            <a:r>
              <a:rPr lang="en"/>
              <a:t>Water</a:t>
            </a:r>
          </a:p>
        </p:txBody>
      </p:sp>
      <p:sp>
        <p:nvSpPr>
          <p:cNvPr id="93" name="Shape 93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buClr>
                <a:schemeClr val="dk1"/>
              </a:buClr>
              <a:buSzPct val="208333"/>
              <a:buFont typeface="Arial"/>
              <a:buChar char="•"/>
            </a:pPr>
            <a:r>
              <a:rPr sz="2400" lang="en"/>
              <a:t>Water is rare in the region.</a:t>
            </a:r>
          </a:p>
          <a:p>
            <a:pPr rtl="0" lvl="0" indent="-419100" marL="457200">
              <a:buClr>
                <a:schemeClr val="dk1"/>
              </a:buClr>
              <a:buSzPct val="208333"/>
              <a:buFont typeface="Arial"/>
              <a:buChar char="•"/>
            </a:pPr>
            <a:r>
              <a:rPr sz="2400" lang="en"/>
              <a:t>The Tigris and Euphrates are Iraq's main sources of water.</a:t>
            </a:r>
          </a:p>
          <a:p>
            <a:pPr rtl="0" lvl="1" indent="-381000" marL="914400">
              <a:buClr>
                <a:schemeClr val="dk1"/>
              </a:buClr>
              <a:buSzPct val="133333"/>
              <a:buFont typeface="Courier New"/>
              <a:buChar char="o"/>
            </a:pPr>
            <a:r>
              <a:rPr sz="1800" lang="en"/>
              <a:t>Canal systems are used to bring in water from these rivers.</a:t>
            </a:r>
          </a:p>
          <a:p>
            <a:pPr rtl="0" lvl="0" indent="-419100" marL="457200">
              <a:buClr>
                <a:schemeClr val="dk1"/>
              </a:buClr>
              <a:buSzPct val="208333"/>
              <a:buFont typeface="Arial"/>
              <a:buChar char="•"/>
            </a:pPr>
            <a:r>
              <a:rPr sz="2400" lang="en"/>
              <a:t>In desert areas water can only be found at an oasis.</a:t>
            </a:r>
          </a:p>
          <a:p>
            <a:pPr rtl="0" lvl="1" indent="-381000" marL="914400">
              <a:buClr>
                <a:schemeClr val="dk1"/>
              </a:buClr>
              <a:buSzPct val="133333"/>
              <a:buFont typeface="Courier New"/>
              <a:buChar char="o"/>
            </a:pPr>
            <a:r>
              <a:rPr sz="1800" lang="en"/>
              <a:t>An area where a spring bubbles to the surface.</a:t>
            </a:r>
          </a:p>
          <a:p>
            <a:pPr rtl="0" lvl="0" indent="-419100" marL="457200">
              <a:buClr>
                <a:schemeClr val="dk1"/>
              </a:buClr>
              <a:buSzPct val="208333"/>
              <a:buFont typeface="Arial"/>
              <a:buChar char="•"/>
            </a:pPr>
            <a:r>
              <a:rPr sz="2400" lang="en"/>
              <a:t>Wells are often made at an oasis.</a:t>
            </a:r>
          </a:p>
          <a:p>
            <a:pPr rtl="0" lvl="0" indent="-419100" marL="457200">
              <a:buClr>
                <a:schemeClr val="dk1"/>
              </a:buClr>
              <a:buSzPct val="208333"/>
              <a:buFont typeface="Arial"/>
              <a:buChar char="•"/>
            </a:pPr>
            <a:r>
              <a:rPr sz="2400" lang="en"/>
              <a:t>Wells can also tap into water below a dry river bed or deep reserves known as fossil water.</a:t>
            </a:r>
          </a:p>
          <a:p>
            <a:pPr lvl="0" indent="-419100" marL="457200">
              <a:buClr>
                <a:schemeClr val="dk1"/>
              </a:buClr>
              <a:buSzPct val="208333"/>
              <a:buFont typeface="Arial"/>
              <a:buChar char="•"/>
            </a:pPr>
            <a:r>
              <a:rPr sz="2400" lang="en"/>
              <a:t>In wealthier countries, desalinization of seawater is used to acquire freshwater.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Custom 354">
      <a:dk1>
        <a:srgbClr val="000000"/>
      </a:dk1>
      <a:lt1>
        <a:srgbClr val="FFFFFF"/>
      </a:lt1>
      <a:dk2>
        <a:srgbClr val="30182B"/>
      </a:dk2>
      <a:lt2>
        <a:srgbClr val="DFDFDF"/>
      </a:lt2>
      <a:accent1>
        <a:srgbClr val="592D50"/>
      </a:accent1>
      <a:accent2>
        <a:srgbClr val="D3A67A"/>
      </a:accent2>
      <a:accent3>
        <a:srgbClr val="45485F"/>
      </a:accent3>
      <a:accent4>
        <a:srgbClr val="6B9756"/>
      </a:accent4>
      <a:accent5>
        <a:srgbClr val="7D576E"/>
      </a:accent5>
      <a:accent6>
        <a:srgbClr val="4C1A23"/>
      </a:accent6>
      <a:hlink>
        <a:srgbClr val="511E3E"/>
      </a:hlink>
      <a:folHlink>
        <a:srgbClr val="9EA0A2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